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567" r:id="rId3"/>
    <p:sldId id="570" r:id="rId4"/>
    <p:sldId id="585" r:id="rId5"/>
    <p:sldId id="578" r:id="rId6"/>
    <p:sldId id="587" r:id="rId7"/>
    <p:sldId id="586" r:id="rId8"/>
    <p:sldId id="584" r:id="rId9"/>
    <p:sldId id="588" r:id="rId10"/>
    <p:sldId id="576" r:id="rId11"/>
    <p:sldId id="305" r:id="rId12"/>
  </p:sldIdLst>
  <p:sldSz cx="10693400" cy="7561263"/>
  <p:notesSz cx="6858000" cy="9144000"/>
  <p:defaultTextStyle>
    <a:defPPr>
      <a:defRPr lang="zh-TW"/>
    </a:defPPr>
    <a:lvl1pPr marL="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安志 袁" initials="安志" lastIdx="4" clrIdx="1">
    <p:extLst>
      <p:ext uri="{19B8F6BF-5375-455C-9EA6-DF929625EA0E}">
        <p15:presenceInfo xmlns:p15="http://schemas.microsoft.com/office/powerpoint/2012/main" userId="fa640b77479c2716" providerId="Windows Live"/>
      </p:ext>
    </p:extLst>
  </p:cmAuthor>
  <p:cmAuthor id="3" name="user" initials="u" lastIdx="4" clrIdx="2">
    <p:extLst>
      <p:ext uri="{19B8F6BF-5375-455C-9EA6-DF929625EA0E}">
        <p15:presenceInfo xmlns:p15="http://schemas.microsoft.com/office/powerpoint/2012/main" userId="c434d28bbdadff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9040C"/>
    <a:srgbClr val="FFFF99"/>
    <a:srgbClr val="FF9966"/>
    <a:srgbClr val="008000"/>
    <a:srgbClr val="003300"/>
    <a:srgbClr val="0000FF"/>
    <a:srgbClr val="CC0066"/>
    <a:srgbClr val="275942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82" autoAdjust="0"/>
  </p:normalViewPr>
  <p:slideViewPr>
    <p:cSldViewPr snapToGrid="0">
      <p:cViewPr varScale="1">
        <p:scale>
          <a:sx n="103" d="100"/>
          <a:sy n="103" d="100"/>
        </p:scale>
        <p:origin x="1338" y="120"/>
      </p:cViewPr>
      <p:guideLst>
        <p:guide orient="horz" pos="2382"/>
        <p:guide pos="33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hdphoto1.wdp>
</file>

<file path=ppt/media/image1.jpe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media1.wav>
</file>

<file path=ppt/media/media10.wav>
</file>

<file path=ppt/media/media11.wav>
</file>

<file path=ppt/media/media12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2023/5/17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369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</a:t>
            </a:r>
            <a:endParaRPr lang="zh-TW" altLang="zh-TW" sz="1369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369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today’s presenter </a:t>
            </a:r>
            <a:r>
              <a:rPr lang="en-US" altLang="zh-TW" sz="1369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siang</a:t>
            </a:r>
            <a:r>
              <a:rPr lang="en-US" altLang="zh-TW" sz="1369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I’m going to share some of my present work in source separation problem. My topic is comparative studies of source separation using semi-blind and blind source separation approaches.</a:t>
            </a:r>
            <a:endParaRPr lang="zh-TW" altLang="zh-TW" sz="1369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2EF382-94E5-4172-8ACD-912DFC53CC88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8171"/>
          </a:xfrm>
          <a:prstGeom prst="rect">
            <a:avLst/>
          </a:prstGeom>
        </p:spPr>
      </p:pic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4319" y="3780631"/>
            <a:ext cx="3211704" cy="2061478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spcAft>
                <a:spcPts val="1108"/>
              </a:spcAft>
              <a:buNone/>
              <a:defRPr sz="1800" b="1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422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1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4985" y="7057179"/>
            <a:ext cx="3190372" cy="353560"/>
          </a:xfrm>
        </p:spPr>
        <p:txBody>
          <a:bodyPr/>
          <a:lstStyle/>
          <a:p>
            <a:r>
              <a:rPr lang="en-US" altLang="zh-TW" dirty="0"/>
              <a:t>© NATIONAL TSING HUA UNIVERSITY</a:t>
            </a:r>
            <a:endParaRPr lang="zh-TW" altLang="en-US" dirty="0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695" y="1581151"/>
            <a:ext cx="7037706" cy="59817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021995" y="3368041"/>
            <a:ext cx="6069825" cy="1089659"/>
          </a:xfrm>
        </p:spPr>
        <p:txBody>
          <a:bodyPr anchor="t"/>
          <a:lstStyle>
            <a:lvl1pPr algn="l">
              <a:lnSpc>
                <a:spcPct val="150000"/>
              </a:lnSpc>
              <a:defRPr sz="3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6E325-F822-4212-9386-9D4612C75CEF}" type="datetime1">
              <a:rPr lang="zh-TW" altLang="en-US" smtClean="0"/>
              <a:pPr/>
              <a:t>2023/5/17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78465-DAD5-498D-AB4D-55D7C9B8665B}" type="datetime1">
              <a:rPr lang="zh-TW" altLang="en-US" smtClean="0"/>
              <a:pPr/>
              <a:t>2023/5/17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398775" y="302804"/>
            <a:ext cx="2606516" cy="645157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79227" y="302804"/>
            <a:ext cx="7641325" cy="645157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81225-2E08-4068-AF70-2DD867CA63A5}" type="datetime1">
              <a:rPr lang="zh-TW" altLang="en-US" smtClean="0"/>
              <a:pPr/>
              <a:t>2023/5/17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472440"/>
            <a:ext cx="7123429" cy="633276"/>
          </a:xfrm>
        </p:spPr>
        <p:txBody>
          <a:bodyPr/>
          <a:lstStyle>
            <a:lvl1pPr>
              <a:lnSpc>
                <a:spcPts val="3692"/>
              </a:lnSpc>
              <a:spcAft>
                <a:spcPts val="0"/>
              </a:spcAft>
              <a:defRPr sz="2800" baseline="0"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/>
              <a:pPr/>
              <a:t>2023/5/17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534670" y="1251314"/>
            <a:ext cx="9744710" cy="5759085"/>
          </a:xfrm>
        </p:spPr>
        <p:txBody>
          <a:bodyPr>
            <a:normAutofit/>
          </a:bodyPr>
          <a:lstStyle>
            <a:lvl1pPr marL="316531" indent="-316531">
              <a:buFont typeface="Arial" panose="020B0604020202020204" pitchFamily="34" charset="0"/>
              <a:buChar char="•"/>
              <a:defRPr sz="2200" b="1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685817" indent="-263776">
              <a:lnSpc>
                <a:spcPts val="2900"/>
              </a:lnSpc>
              <a:buFont typeface="Arial" panose="020B0604020202020204" pitchFamily="34" charset="0"/>
              <a:buChar char="•"/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19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1999" y="2768698"/>
            <a:ext cx="6143483" cy="3092219"/>
          </a:xfrm>
        </p:spPr>
        <p:txBody>
          <a:bodyPr anchor="ctr"/>
          <a:lstStyle>
            <a:lvl1pPr algn="l">
              <a:defRPr sz="2954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1527" y="2768698"/>
            <a:ext cx="3329564" cy="3092219"/>
          </a:xfrm>
        </p:spPr>
        <p:txBody>
          <a:bodyPr anchor="ctr">
            <a:normAutofit/>
          </a:bodyPr>
          <a:lstStyle>
            <a:lvl1pPr marL="0" indent="0">
              <a:buNone/>
              <a:defRPr sz="1662" b="1">
                <a:solidFill>
                  <a:schemeClr val="bg1"/>
                </a:solidFill>
              </a:defRPr>
            </a:lvl1pPr>
            <a:lvl2pPr marL="422041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900963" y="7027084"/>
            <a:ext cx="1262705" cy="383655"/>
          </a:xfrm>
        </p:spPr>
        <p:txBody>
          <a:bodyPr/>
          <a:lstStyle/>
          <a:p>
            <a:fld id="{50560A66-ECFC-4337-915D-48C9454D627A}" type="datetime1">
              <a:rPr lang="zh-TW" altLang="en-US" smtClean="0"/>
              <a:pPr/>
              <a:t>2023/5/17</a:t>
            </a:fld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79918" y="7027084"/>
            <a:ext cx="3182237" cy="383655"/>
          </a:xfrm>
        </p:spPr>
        <p:txBody>
          <a:bodyPr/>
          <a:lstStyle/>
          <a:p>
            <a:r>
              <a:rPr lang="en-US" altLang="zh-TW" dirty="0"/>
              <a:t>© NATIONAL TSING HUA UNIVERSITY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325725" y="7027084"/>
            <a:ext cx="833005" cy="383655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79227" y="1258939"/>
            <a:ext cx="4640474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16179" y="1258939"/>
            <a:ext cx="4901301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29B8-7A7D-4F55-BAE5-6A7151E1BCDB}" type="datetime1">
              <a:rPr lang="zh-TW" altLang="en-US" smtClean="0"/>
              <a:pPr/>
              <a:t>2023/5/17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495300"/>
            <a:ext cx="7443470" cy="58674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305913"/>
            <a:ext cx="4724775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34670" y="2103120"/>
            <a:ext cx="4724775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432101" y="1305913"/>
            <a:ext cx="4726631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432101" y="2103120"/>
            <a:ext cx="4726631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231-0C7F-43D8-9B50-6B0CF2A67FFA}" type="datetime1">
              <a:rPr lang="zh-TW" altLang="en-US" smtClean="0"/>
              <a:pPr/>
              <a:t>2023/5/17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8B44-EDFC-409F-93DD-EF5C89251185}" type="datetime1">
              <a:rPr lang="zh-TW" altLang="en-US" smtClean="0"/>
              <a:pPr/>
              <a:t>2023/5/17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5369-9B42-4CFE-8058-BF22F9445AB6}" type="datetime1">
              <a:rPr lang="zh-TW" altLang="en-US" smtClean="0"/>
              <a:pPr/>
              <a:t>2023/5/17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80823" y="301053"/>
            <a:ext cx="5977908" cy="6453328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4671" y="1582267"/>
            <a:ext cx="3518055" cy="5172114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EB90-F6B3-43F2-B8ED-716935D380ED}" type="datetime1">
              <a:rPr lang="zh-TW" altLang="en-US" smtClean="0"/>
              <a:pPr/>
              <a:t>2023/5/17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25E1-F446-4E68-B769-0621D99AE5A5}" type="datetime1">
              <a:rPr lang="zh-TW" altLang="en-US" smtClean="0"/>
              <a:pPr/>
              <a:t>2023/5/17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2.jpg"/>
          <p:cNvPicPr>
            <a:picLocks noChangeAspect="1"/>
          </p:cNvPicPr>
          <p:nvPr userDrawn="1"/>
        </p:nvPicPr>
        <p:blipFill rotWithShape="1">
          <a:blip r:embed="rId13" cstate="print"/>
          <a:srcRect t="92720"/>
          <a:stretch/>
        </p:blipFill>
        <p:spPr>
          <a:xfrm>
            <a:off x="0" y="7140999"/>
            <a:ext cx="10693400" cy="42026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34670" y="471019"/>
            <a:ext cx="7443470" cy="633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424940"/>
            <a:ext cx="9744710" cy="5396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00909" y="7179099"/>
            <a:ext cx="2920472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 dirty="0"/>
              <a:t>© NATIONAL TSING HUA UNIVERSITY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65338" y="13363"/>
            <a:ext cx="2228062" cy="56111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7871460" y="7140999"/>
            <a:ext cx="2821940" cy="4231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190523" y="7194340"/>
            <a:ext cx="12627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568A7A41-D8CA-466B-BE5A-95AC065E72BC}" type="datetime1">
              <a:rPr lang="zh-TW" altLang="en-US" smtClean="0"/>
              <a:pPr/>
              <a:t>2023/5/17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615285" y="7194340"/>
            <a:ext cx="8330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844083" rtl="0" eaLnBrk="1" latinLnBrk="0" hangingPunct="1">
        <a:spcBef>
          <a:spcPct val="0"/>
        </a:spcBef>
        <a:spcAft>
          <a:spcPts val="1108"/>
        </a:spcAft>
        <a:buNone/>
        <a:defRPr sz="2585" b="1" kern="1200">
          <a:solidFill>
            <a:schemeClr val="tx1"/>
          </a:solidFill>
          <a:latin typeface="Times New Roman" panose="02020603050405020304" pitchFamily="18" charset="0"/>
          <a:ea typeface="微軟正黑體" pitchFamily="34" charset="-120"/>
          <a:cs typeface="Times New Roman" panose="02020603050405020304" pitchFamily="18" charset="0"/>
        </a:defRPr>
      </a:lvl1pPr>
    </p:titleStyle>
    <p:bodyStyle>
      <a:lvl1pPr marL="316531" indent="-316531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n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685817" indent="-263776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l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055103" indent="-211021" algn="l" defTabSz="844083" rtl="0" eaLnBrk="1" latinLnBrk="0" hangingPunct="1">
        <a:spcBef>
          <a:spcPts val="0"/>
        </a:spcBef>
        <a:spcAft>
          <a:spcPts val="1108"/>
        </a:spcAft>
        <a:buSzPct val="65000"/>
        <a:buFont typeface="Wingdings" pitchFamily="2" charset="2"/>
        <a:buChar char="u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477145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–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1899186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»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321227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26" Type="http://schemas.openxmlformats.org/officeDocument/2006/relationships/image" Target="../media/image20.png"/><Relationship Id="rId3" Type="http://schemas.microsoft.com/office/2007/relationships/media" Target="../media/media2.wav"/><Relationship Id="rId21" Type="http://schemas.microsoft.com/office/2007/relationships/media" Target="../media/media11.wav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5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0" Type="http://schemas.openxmlformats.org/officeDocument/2006/relationships/audio" Target="../media/media10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24" Type="http://schemas.openxmlformats.org/officeDocument/2006/relationships/audio" Target="../media/media12.wav"/><Relationship Id="rId5" Type="http://schemas.microsoft.com/office/2007/relationships/media" Target="../media/media3.wav"/><Relationship Id="rId15" Type="http://schemas.microsoft.com/office/2007/relationships/media" Target="../media/media8.wav"/><Relationship Id="rId23" Type="http://schemas.microsoft.com/office/2007/relationships/media" Target="../media/media12.wav"/><Relationship Id="rId10" Type="http://schemas.openxmlformats.org/officeDocument/2006/relationships/audio" Target="../media/media5.wav"/><Relationship Id="rId19" Type="http://schemas.microsoft.com/office/2007/relationships/media" Target="../media/media10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audio" Target="../media/media11.wa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10099" y="2678883"/>
            <a:ext cx="5752359" cy="3828838"/>
          </a:xfrm>
        </p:spPr>
        <p:txBody>
          <a:bodyPr/>
          <a:lstStyle/>
          <a:p>
            <a:r>
              <a:rPr lang="en-US" altLang="zh-TW" sz="4000" dirty="0"/>
              <a:t>CTF model for long reverberation</a:t>
            </a:r>
            <a:br>
              <a:rPr lang="zh-TW" altLang="en-US" sz="3200" dirty="0"/>
            </a:br>
            <a:br>
              <a:rPr lang="en-US" altLang="zh-TW" sz="3200" dirty="0"/>
            </a:br>
            <a:br>
              <a:rPr lang="en-US" altLang="zh-TW" dirty="0"/>
            </a:br>
            <a:r>
              <a:rPr lang="en-US" altLang="zh-TW" sz="2000" b="0" dirty="0">
                <a:solidFill>
                  <a:srgbClr val="8A0045"/>
                </a:solidFill>
              </a:rPr>
              <a:t>Date</a:t>
            </a:r>
            <a:r>
              <a:rPr lang="zh-TW" altLang="en-US" sz="2000" b="0" dirty="0">
                <a:solidFill>
                  <a:srgbClr val="8A0045"/>
                </a:solidFill>
              </a:rPr>
              <a:t>：</a:t>
            </a:r>
            <a:r>
              <a:rPr lang="en-US" altLang="zh-TW" sz="2000" b="0" dirty="0">
                <a:solidFill>
                  <a:srgbClr val="8A0045"/>
                </a:solidFill>
              </a:rPr>
              <a:t>2022. 05. 17</a:t>
            </a:r>
            <a:endParaRPr lang="zh-TW" altLang="en-US" sz="2000" dirty="0">
              <a:solidFill>
                <a:srgbClr val="8A0045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0437" y="4974949"/>
            <a:ext cx="2740741" cy="1803223"/>
          </a:xfrm>
        </p:spPr>
        <p:txBody>
          <a:bodyPr>
            <a:noAutofit/>
          </a:bodyPr>
          <a:lstStyle/>
          <a:p>
            <a:pPr algn="just"/>
            <a:r>
              <a:rPr lang="en-US" altLang="zh-TW" sz="2000" dirty="0">
                <a:solidFill>
                  <a:schemeClr val="tx1"/>
                </a:solidFill>
                <a:cs typeface="Times New Roman" panose="02020603050405020304" pitchFamily="18" charset="0"/>
              </a:rPr>
              <a:t>Telecom Electroacoustics Audio(TEA) Lab</a:t>
            </a:r>
          </a:p>
          <a:p>
            <a:pPr algn="just"/>
            <a:r>
              <a:rPr lang="en-US" altLang="zh-TW" sz="2000" dirty="0">
                <a:solidFill>
                  <a:schemeClr val="tx1"/>
                </a:solidFill>
                <a:cs typeface="Times New Roman" panose="02020603050405020304" pitchFamily="18" charset="0"/>
              </a:rPr>
              <a:t>Presenter:</a:t>
            </a:r>
          </a:p>
          <a:p>
            <a:pPr algn="just"/>
            <a:r>
              <a:rPr lang="en-US" altLang="zh-TW" sz="2000" dirty="0" err="1">
                <a:solidFill>
                  <a:schemeClr val="tx1"/>
                </a:solidFill>
                <a:cs typeface="Times New Roman" panose="02020603050405020304" pitchFamily="18" charset="0"/>
              </a:rPr>
              <a:t>Anchi</a:t>
            </a:r>
            <a:r>
              <a:rPr lang="zh-TW" altLang="en-US" sz="2000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 dirty="0">
                <a:solidFill>
                  <a:schemeClr val="tx1"/>
                </a:solidFill>
                <a:cs typeface="Times New Roman" panose="02020603050405020304" pitchFamily="18" charset="0"/>
              </a:rPr>
              <a:t>Yuan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2DF9-BA02-4897-9B8C-8088DB42A5D8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2023/5/17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71" y="99611"/>
            <a:ext cx="7123429" cy="633276"/>
          </a:xfrm>
        </p:spPr>
        <p:txBody>
          <a:bodyPr/>
          <a:lstStyle/>
          <a:p>
            <a:r>
              <a:rPr lang="en-US" altLang="zh-TW" sz="2800" dirty="0"/>
              <a:t>Future work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10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內容版面配置區 5">
            <a:extLst>
              <a:ext uri="{FF2B5EF4-FFF2-40B4-BE49-F238E27FC236}">
                <a16:creationId xmlns:a16="http://schemas.microsoft.com/office/drawing/2014/main" id="{4F7B7EC2-0840-478F-8486-BE7687BE9885}"/>
              </a:ext>
            </a:extLst>
          </p:cNvPr>
          <p:cNvSpPr txBox="1">
            <a:spLocks/>
          </p:cNvSpPr>
          <p:nvPr/>
        </p:nvSpPr>
        <p:spPr>
          <a:xfrm>
            <a:off x="711200" y="1271577"/>
            <a:ext cx="9401473" cy="501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6531" indent="-316531" algn="l" defTabSz="844083" rtl="0" eaLnBrk="1" latinLnBrk="0" hangingPunct="1">
              <a:spcBef>
                <a:spcPts val="0"/>
              </a:spcBef>
              <a:spcAft>
                <a:spcPts val="1108"/>
              </a:spcAft>
              <a:buSzPct val="85000"/>
              <a:buFont typeface="Arial" panose="020B0604020202020204" pitchFamily="34" charset="0"/>
              <a:buChar char="•"/>
              <a:defRPr sz="22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1pPr>
            <a:lvl2pPr marL="685817" indent="-263776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SzPct val="85000"/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2pPr>
            <a:lvl3pPr marL="1055103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SzPct val="65000"/>
              <a:buFont typeface="Wingdings" pitchFamily="2" charset="2"/>
              <a:buChar char="u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3pPr>
            <a:lvl4pPr marL="1477145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Font typeface="Arial" pitchFamily="34" charset="0"/>
              <a:buChar char="–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4pPr>
            <a:lvl5pPr marL="1899186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Font typeface="Arial" pitchFamily="34" charset="0"/>
              <a:buChar char="»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5pPr>
            <a:lvl6pPr marL="2321227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69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5310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7351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000" b="0" dirty="0">
                <a:cs typeface="Times New Roman" panose="02020603050405020304" pitchFamily="18" charset="0"/>
              </a:rPr>
              <a:t>Use cosine similarity for estimating ATF</a:t>
            </a: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Source predictions</a:t>
            </a: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Blind system ID 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→ </a:t>
            </a:r>
            <a:r>
              <a:rPr lang="en-US" altLang="zh-TW" sz="1800" b="0" i="0" u="none" strike="noStrike" dirty="0" err="1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Benesty’s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cs typeface="Times New Roman" panose="02020603050405020304" pitchFamily="18" charset="0"/>
              </a:rPr>
              <a:t> approaches</a:t>
            </a:r>
            <a:endParaRPr lang="en-US" altLang="zh-TW" sz="2000" b="0" dirty="0">
              <a:cs typeface="Times New Roman" panose="02020603050405020304" pitchFamily="18" charset="0"/>
            </a:endParaRPr>
          </a:p>
          <a:p>
            <a:endParaRPr lang="en-US" altLang="zh-TW" sz="2000" b="0" dirty="0">
              <a:cs typeface="Times New Roman" panose="02020603050405020304" pitchFamily="18" charset="0"/>
            </a:endParaRPr>
          </a:p>
          <a:p>
            <a:endParaRPr lang="en-US" altLang="zh-TW" sz="2000" b="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93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11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3A6947E8-32EA-4795-BCB2-FE4677981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303" y="1167856"/>
            <a:ext cx="4990792" cy="4964291"/>
          </a:xfrm>
          <a:prstGeom prst="ellipse">
            <a:avLst/>
          </a:prstGeom>
          <a:ln w="111125" cap="rnd">
            <a:solidFill>
              <a:schemeClr val="tx1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4089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2023/5/17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000" b="0" dirty="0">
                <a:cs typeface="Times New Roman" panose="02020603050405020304" pitchFamily="18" charset="0"/>
              </a:rPr>
              <a:t>Simulation settings</a:t>
            </a: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Specify parameters</a:t>
            </a: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ATF estimation</a:t>
            </a: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Microphone received signal with different parameters and reverberation time</a:t>
            </a: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Conclusions</a:t>
            </a:r>
          </a:p>
          <a:p>
            <a:r>
              <a:rPr lang="en-US" altLang="zh-TW" sz="2000" b="0" dirty="0">
                <a:cs typeface="Times New Roman" panose="02020603050405020304" pitchFamily="18" charset="0"/>
              </a:rPr>
              <a:t>Future work</a:t>
            </a:r>
          </a:p>
          <a:p>
            <a:endParaRPr lang="en-US" altLang="zh-TW" sz="2400" b="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4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 dirty="0"/>
              <a:t>Simulation settings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</p:spPr>
            <p:txBody>
              <a:bodyPr/>
              <a:lstStyle/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Uniform linear array (ULA)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Number of microphones = 30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Spacing = 0.02m (2cm)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Aperture = (30-1)*0.02 = 0.58 m 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Room size = 5m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6m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2.5m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Sampling frequency = 16kHz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Reverberation time T</a:t>
                </a:r>
                <a:r>
                  <a:rPr lang="en-US" altLang="zh-TW" sz="2000" b="0" baseline="-25000" dirty="0">
                    <a:cs typeface="Times New Roman" panose="02020603050405020304" pitchFamily="18" charset="0"/>
                  </a:rPr>
                  <a:t>60 </a:t>
                </a:r>
                <a:r>
                  <a:rPr lang="en-US" altLang="zh-TW" sz="2000" b="0" dirty="0">
                    <a:cs typeface="Times New Roman" panose="02020603050405020304" pitchFamily="18" charset="0"/>
                  </a:rPr>
                  <a:t> = 0.2s 0.4s 0.6s </a:t>
                </a:r>
                <a:endParaRPr lang="zh-TW" altLang="en-US" b="0" dirty="0"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  <a:blipFill>
                <a:blip r:embed="rId2"/>
                <a:stretch>
                  <a:fillRect l="-313" t="-52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圖片 8">
            <a:extLst>
              <a:ext uri="{FF2B5EF4-FFF2-40B4-BE49-F238E27FC236}">
                <a16:creationId xmlns:a16="http://schemas.microsoft.com/office/drawing/2014/main" id="{487FAD84-27B0-4FA0-AA0E-D803B9489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684" y="3005138"/>
            <a:ext cx="4726592" cy="3544944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A46C518E-A320-4D43-8FF0-74630470143D}"/>
              </a:ext>
            </a:extLst>
          </p:cNvPr>
          <p:cNvSpPr txBox="1"/>
          <p:nvPr/>
        </p:nvSpPr>
        <p:spPr>
          <a:xfrm>
            <a:off x="6149443" y="3722432"/>
            <a:ext cx="24084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microphone location [1, 1.5, 1]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13B99D96-038C-4DC3-A1AD-249A3707F9B3}"/>
              </a:ext>
            </a:extLst>
          </p:cNvPr>
          <p:cNvSpPr txBox="1"/>
          <p:nvPr/>
        </p:nvSpPr>
        <p:spPr>
          <a:xfrm>
            <a:off x="7640883" y="4990259"/>
            <a:ext cx="20600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location [2, 2.6, 1]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接點: 弧形 11">
            <a:extLst>
              <a:ext uri="{FF2B5EF4-FFF2-40B4-BE49-F238E27FC236}">
                <a16:creationId xmlns:a16="http://schemas.microsoft.com/office/drawing/2014/main" id="{DB445B70-4E06-4AC5-AC8D-93F92D0CFF3A}"/>
              </a:ext>
            </a:extLst>
          </p:cNvPr>
          <p:cNvCxnSpPr>
            <a:cxnSpLocks/>
          </p:cNvCxnSpPr>
          <p:nvPr/>
        </p:nvCxnSpPr>
        <p:spPr>
          <a:xfrm rot="5400000">
            <a:off x="6642350" y="4216548"/>
            <a:ext cx="714414" cy="27671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接點: 弧形 38">
            <a:extLst>
              <a:ext uri="{FF2B5EF4-FFF2-40B4-BE49-F238E27FC236}">
                <a16:creationId xmlns:a16="http://schemas.microsoft.com/office/drawing/2014/main" id="{9E63CC21-CC41-45F7-9153-A6CA8CDF910A}"/>
              </a:ext>
            </a:extLst>
          </p:cNvPr>
          <p:cNvCxnSpPr>
            <a:cxnSpLocks/>
          </p:cNvCxnSpPr>
          <p:nvPr/>
        </p:nvCxnSpPr>
        <p:spPr>
          <a:xfrm rot="10800000">
            <a:off x="7640884" y="4823922"/>
            <a:ext cx="703883" cy="24259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CBC8385C-DF01-4604-B979-0EDA611CA708}"/>
              </a:ext>
            </a:extLst>
          </p:cNvPr>
          <p:cNvSpPr txBox="1"/>
          <p:nvPr/>
        </p:nvSpPr>
        <p:spPr>
          <a:xfrm>
            <a:off x="6590612" y="6209488"/>
            <a:ext cx="3866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5m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F51DE3DD-71C1-4CA6-97AB-2059082EFC6F}"/>
              </a:ext>
            </a:extLst>
          </p:cNvPr>
          <p:cNvSpPr txBox="1"/>
          <p:nvPr/>
        </p:nvSpPr>
        <p:spPr>
          <a:xfrm>
            <a:off x="8391777" y="6273083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6m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DBF2BF-3359-4806-A3FA-5BF1BBD57873}"/>
              </a:ext>
            </a:extLst>
          </p:cNvPr>
          <p:cNvSpPr txBox="1"/>
          <p:nvPr/>
        </p:nvSpPr>
        <p:spPr>
          <a:xfrm>
            <a:off x="5196044" y="4434953"/>
            <a:ext cx="4972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2.5m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84ABD4B-FD61-48ED-9DD9-A3E9D8B272CF}"/>
              </a:ext>
            </a:extLst>
          </p:cNvPr>
          <p:cNvSpPr txBox="1"/>
          <p:nvPr/>
        </p:nvSpPr>
        <p:spPr>
          <a:xfrm>
            <a:off x="5573634" y="5128758"/>
            <a:ext cx="553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27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63" y="83830"/>
            <a:ext cx="9460622" cy="633276"/>
          </a:xfrm>
        </p:spPr>
        <p:txBody>
          <a:bodyPr/>
          <a:lstStyle/>
          <a:p>
            <a:r>
              <a:rPr lang="en-US" altLang="zh-TW" dirty="0"/>
              <a:t>Specify parameters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34539" y="6901248"/>
            <a:ext cx="1262705" cy="353560"/>
          </a:xfrm>
        </p:spPr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2023/5/17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4925" y="6886007"/>
            <a:ext cx="2920472" cy="353560"/>
          </a:xfrm>
        </p:spPr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EB8697DE-D799-4338-99B4-8C0030A25F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7098557"/>
              </p:ext>
            </p:extLst>
          </p:nvPr>
        </p:nvGraphicFramePr>
        <p:xfrm>
          <a:off x="1905161" y="1278066"/>
          <a:ext cx="6058308" cy="55192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9718">
                  <a:extLst>
                    <a:ext uri="{9D8B030D-6E8A-4147-A177-3AD203B41FA5}">
                      <a16:colId xmlns:a16="http://schemas.microsoft.com/office/drawing/2014/main" val="2069166343"/>
                    </a:ext>
                  </a:extLst>
                </a:gridCol>
                <a:gridCol w="1009718">
                  <a:extLst>
                    <a:ext uri="{9D8B030D-6E8A-4147-A177-3AD203B41FA5}">
                      <a16:colId xmlns:a16="http://schemas.microsoft.com/office/drawing/2014/main" val="3921636339"/>
                    </a:ext>
                  </a:extLst>
                </a:gridCol>
                <a:gridCol w="1009718">
                  <a:extLst>
                    <a:ext uri="{9D8B030D-6E8A-4147-A177-3AD203B41FA5}">
                      <a16:colId xmlns:a16="http://schemas.microsoft.com/office/drawing/2014/main" val="1556155257"/>
                    </a:ext>
                  </a:extLst>
                </a:gridCol>
                <a:gridCol w="1009718">
                  <a:extLst>
                    <a:ext uri="{9D8B030D-6E8A-4147-A177-3AD203B41FA5}">
                      <a16:colId xmlns:a16="http://schemas.microsoft.com/office/drawing/2014/main" val="2742941101"/>
                    </a:ext>
                  </a:extLst>
                </a:gridCol>
                <a:gridCol w="1009718">
                  <a:extLst>
                    <a:ext uri="{9D8B030D-6E8A-4147-A177-3AD203B41FA5}">
                      <a16:colId xmlns:a16="http://schemas.microsoft.com/office/drawing/2014/main" val="2092688658"/>
                    </a:ext>
                  </a:extLst>
                </a:gridCol>
                <a:gridCol w="1009718">
                  <a:extLst>
                    <a:ext uri="{9D8B030D-6E8A-4147-A177-3AD203B41FA5}">
                      <a16:colId xmlns:a16="http://schemas.microsoft.com/office/drawing/2014/main" val="3163605348"/>
                    </a:ext>
                  </a:extLst>
                </a:gridCol>
              </a:tblGrid>
              <a:tr h="419901">
                <a:tc rowSpan="4" gridSpan="3"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 domain convolution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4"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pts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NWIN_H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hopsize_H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749758"/>
                  </a:ext>
                </a:extLst>
              </a:tr>
              <a:tr h="419901">
                <a:tc gridSpan="3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8606062"/>
                  </a:ext>
                </a:extLst>
              </a:tr>
              <a:tr h="419901">
                <a:tc gridSpan="3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pts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NWIN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5894221"/>
                  </a:ext>
                </a:extLst>
              </a:tr>
              <a:tr h="419901">
                <a:tc gridSpan="3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0959220"/>
                  </a:ext>
                </a:extLst>
              </a:tr>
              <a:tr h="108000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844083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with short window, source with long window</a:t>
                      </a:r>
                      <a:endParaRPr lang="en-US" sz="1400" u="none" strike="noStrike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(Ref)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881605530"/>
                  </a:ext>
                </a:extLst>
              </a:tr>
              <a:tr h="419902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pts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NWIN_H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hopsize_H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pts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NWIN_H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hopsize_H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6337709"/>
                  </a:ext>
                </a:extLst>
              </a:tr>
              <a:tr h="419902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1024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7628330"/>
                  </a:ext>
                </a:extLst>
              </a:tr>
              <a:tr h="419902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pts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NWIN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 pts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NWIN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23991534"/>
                  </a:ext>
                </a:extLst>
              </a:tr>
              <a:tr h="419902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1024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5183665"/>
                  </a:ext>
                </a:extLst>
              </a:tr>
              <a:tr h="108000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both short window with </a:t>
                      </a:r>
                      <a:r>
                        <a:rPr lang="en-US" altLang="zh-TW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half </a:t>
                      </a:r>
                      <a:r>
                        <a:rPr lang="en-US" altLang="zh-TW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both long window with half </a:t>
                      </a:r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03221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8964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18">
            <a:extLst>
              <a:ext uri="{FF2B5EF4-FFF2-40B4-BE49-F238E27FC236}">
                <a16:creationId xmlns:a16="http://schemas.microsoft.com/office/drawing/2014/main" id="{25835330-81AD-4691-B305-A0DC54B08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2779" y="4122347"/>
            <a:ext cx="3600000" cy="27000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ECA20AC1-B9C9-41CA-9C22-AC026B5AA1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2779" y="753331"/>
            <a:ext cx="3600000" cy="270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D07F7DDD-9010-4013-8FC7-11EC5C8B76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839" y="4124835"/>
            <a:ext cx="3600000" cy="2700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51" y="121920"/>
            <a:ext cx="7123429" cy="633276"/>
          </a:xfrm>
        </p:spPr>
        <p:txBody>
          <a:bodyPr/>
          <a:lstStyle/>
          <a:p>
            <a:r>
              <a:rPr lang="en-US" altLang="zh-TW" dirty="0"/>
              <a:t>ATF estimation (1)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858317C6-4AD0-49F6-88D5-538DC8A7505F}"/>
              </a:ext>
            </a:extLst>
          </p:cNvPr>
          <p:cNvSpPr txBox="1"/>
          <p:nvPr/>
        </p:nvSpPr>
        <p:spPr>
          <a:xfrm>
            <a:off x="1946297" y="3514571"/>
            <a:ext cx="14750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Ground-truth RIR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C2B4FED-E340-406B-8D7B-A8780E4935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839" y="776675"/>
            <a:ext cx="3600000" cy="2700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2592568-3817-4171-A88E-35597DF7CE0D}"/>
              </a:ext>
            </a:extLst>
          </p:cNvPr>
          <p:cNvSpPr txBox="1"/>
          <p:nvPr/>
        </p:nvSpPr>
        <p:spPr>
          <a:xfrm>
            <a:off x="4393516" y="3485439"/>
            <a:ext cx="1446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TW" sz="2400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0.2s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62A64DE-61D0-44FD-B417-797FD7402227}"/>
              </a:ext>
            </a:extLst>
          </p:cNvPr>
          <p:cNvSpPr txBox="1"/>
          <p:nvPr/>
        </p:nvSpPr>
        <p:spPr>
          <a:xfrm>
            <a:off x="7300603" y="3514571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5EE5BE9-33D3-4AC7-874D-E726862FB72D}"/>
              </a:ext>
            </a:extLst>
          </p:cNvPr>
          <p:cNvSpPr txBox="1"/>
          <p:nvPr/>
        </p:nvSpPr>
        <p:spPr>
          <a:xfrm>
            <a:off x="1277045" y="6876612"/>
            <a:ext cx="2813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 fontAlgn="ctr"/>
            <a:r>
              <a:rPr lang="en-US" altLang="zh-TW" sz="140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both short window with half </a:t>
            </a:r>
            <a:r>
              <a:rPr lang="en-US" altLang="zh-TW" sz="140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hopsize</a:t>
            </a:r>
            <a:endParaRPr lang="en-US" altLang="zh-TW" sz="1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D216F82-335F-4005-BD58-A9BBEDAD33EF}"/>
              </a:ext>
            </a:extLst>
          </p:cNvPr>
          <p:cNvSpPr txBox="1"/>
          <p:nvPr/>
        </p:nvSpPr>
        <p:spPr>
          <a:xfrm>
            <a:off x="6210263" y="6854455"/>
            <a:ext cx="27735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 fontAlgn="ctr"/>
            <a:r>
              <a:rPr lang="en-US" altLang="zh-TW" sz="140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both long window with half </a:t>
            </a:r>
            <a:r>
              <a:rPr lang="en-US" altLang="zh-TW" sz="140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hopsize</a:t>
            </a:r>
            <a:endParaRPr lang="en-US" altLang="zh-TW" sz="1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012EBE5A-8A36-4F1C-A060-1D41036F6D9A}"/>
              </a:ext>
            </a:extLst>
          </p:cNvPr>
          <p:cNvSpPr txBox="1"/>
          <p:nvPr/>
        </p:nvSpPr>
        <p:spPr>
          <a:xfrm>
            <a:off x="6885564" y="1794391"/>
            <a:ext cx="1718782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 = 0.2444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4E8F9AA2-CB21-4452-91F5-879BEEE4786C}"/>
              </a:ext>
            </a:extLst>
          </p:cNvPr>
          <p:cNvSpPr txBox="1"/>
          <p:nvPr/>
        </p:nvSpPr>
        <p:spPr>
          <a:xfrm>
            <a:off x="1824448" y="5193827"/>
            <a:ext cx="1718782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 = 0.4546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1E6E456F-2BD2-4E45-A3F7-0A1F03ECBE60}"/>
              </a:ext>
            </a:extLst>
          </p:cNvPr>
          <p:cNvSpPr txBox="1"/>
          <p:nvPr/>
        </p:nvSpPr>
        <p:spPr>
          <a:xfrm>
            <a:off x="6885564" y="5209164"/>
            <a:ext cx="1718782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 = 0.0823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938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A7864B5F-3C89-409A-8174-4D5929C14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020" y="777878"/>
            <a:ext cx="3600000" cy="2700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6808EAB2-A659-44DE-B438-0B1F807D5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292" y="4113155"/>
            <a:ext cx="3600000" cy="2700000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FAD6C16E-E37C-46D4-BFDA-830B27E131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7020" y="4122347"/>
            <a:ext cx="3600000" cy="2700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51" y="121920"/>
            <a:ext cx="7123429" cy="633276"/>
          </a:xfrm>
        </p:spPr>
        <p:txBody>
          <a:bodyPr/>
          <a:lstStyle/>
          <a:p>
            <a:r>
              <a:rPr lang="en-US" altLang="zh-TW" dirty="0"/>
              <a:t>ATF estimation (2)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858317C6-4AD0-49F6-88D5-538DC8A7505F}"/>
              </a:ext>
            </a:extLst>
          </p:cNvPr>
          <p:cNvSpPr txBox="1"/>
          <p:nvPr/>
        </p:nvSpPr>
        <p:spPr>
          <a:xfrm>
            <a:off x="1946297" y="3514571"/>
            <a:ext cx="14750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Ground-truth RIR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2592568-3817-4171-A88E-35597DF7CE0D}"/>
              </a:ext>
            </a:extLst>
          </p:cNvPr>
          <p:cNvSpPr txBox="1"/>
          <p:nvPr/>
        </p:nvSpPr>
        <p:spPr>
          <a:xfrm>
            <a:off x="4393516" y="3485439"/>
            <a:ext cx="1446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TW" sz="2400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0.4s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62A64DE-61D0-44FD-B417-797FD7402227}"/>
              </a:ext>
            </a:extLst>
          </p:cNvPr>
          <p:cNvSpPr txBox="1"/>
          <p:nvPr/>
        </p:nvSpPr>
        <p:spPr>
          <a:xfrm>
            <a:off x="7300603" y="3514571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5EE5BE9-33D3-4AC7-874D-E726862FB72D}"/>
              </a:ext>
            </a:extLst>
          </p:cNvPr>
          <p:cNvSpPr txBox="1"/>
          <p:nvPr/>
        </p:nvSpPr>
        <p:spPr>
          <a:xfrm>
            <a:off x="1277045" y="6876612"/>
            <a:ext cx="2813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 fontAlgn="ctr"/>
            <a:r>
              <a:rPr lang="en-US" altLang="zh-TW" sz="140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both short window with half </a:t>
            </a:r>
            <a:r>
              <a:rPr lang="en-US" altLang="zh-TW" sz="140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hopsize</a:t>
            </a:r>
            <a:endParaRPr lang="en-US" altLang="zh-TW" sz="1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D216F82-335F-4005-BD58-A9BBEDAD33EF}"/>
              </a:ext>
            </a:extLst>
          </p:cNvPr>
          <p:cNvSpPr txBox="1"/>
          <p:nvPr/>
        </p:nvSpPr>
        <p:spPr>
          <a:xfrm>
            <a:off x="6210263" y="6854455"/>
            <a:ext cx="27735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 fontAlgn="ctr"/>
            <a:r>
              <a:rPr lang="en-US" altLang="zh-TW" sz="140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both long window with half </a:t>
            </a:r>
            <a:r>
              <a:rPr lang="en-US" altLang="zh-TW" sz="140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hopsize</a:t>
            </a:r>
            <a:endParaRPr lang="en-US" altLang="zh-TW" sz="1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25C3980D-69CC-4A87-822F-A2592E305E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292" y="770317"/>
            <a:ext cx="3600000" cy="2700000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3387CDEE-241C-422F-9A10-895E29D44C76}"/>
              </a:ext>
            </a:extLst>
          </p:cNvPr>
          <p:cNvSpPr txBox="1"/>
          <p:nvPr/>
        </p:nvSpPr>
        <p:spPr>
          <a:xfrm>
            <a:off x="2089054" y="5259030"/>
            <a:ext cx="1718782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 = 0.588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312C70A2-867B-4907-B284-5993D6A25FD3}"/>
              </a:ext>
            </a:extLst>
          </p:cNvPr>
          <p:cNvSpPr txBox="1"/>
          <p:nvPr/>
        </p:nvSpPr>
        <p:spPr>
          <a:xfrm>
            <a:off x="6885564" y="1794391"/>
            <a:ext cx="1718782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 = 0.4739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1BEE928C-53BE-40A6-9246-37269A593F91}"/>
              </a:ext>
            </a:extLst>
          </p:cNvPr>
          <p:cNvSpPr txBox="1"/>
          <p:nvPr/>
        </p:nvSpPr>
        <p:spPr>
          <a:xfrm>
            <a:off x="6737629" y="5259029"/>
            <a:ext cx="1718782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 = 0.3204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761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62867EC-0025-4239-A135-DCF12A4FB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417" y="4124236"/>
            <a:ext cx="3600000" cy="2700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DC0B160-3BBC-4F12-88EE-C90F7C224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632" y="782463"/>
            <a:ext cx="3600000" cy="2700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D0A6CC8-30E8-4C97-A7FF-63836B3301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3228" y="4063290"/>
            <a:ext cx="3600000" cy="2700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51" y="121920"/>
            <a:ext cx="7123429" cy="633276"/>
          </a:xfrm>
        </p:spPr>
        <p:txBody>
          <a:bodyPr/>
          <a:lstStyle/>
          <a:p>
            <a:r>
              <a:rPr lang="en-US" altLang="zh-TW" dirty="0"/>
              <a:t>ATF estimation (3)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858317C6-4AD0-49F6-88D5-538DC8A7505F}"/>
              </a:ext>
            </a:extLst>
          </p:cNvPr>
          <p:cNvSpPr txBox="1"/>
          <p:nvPr/>
        </p:nvSpPr>
        <p:spPr>
          <a:xfrm>
            <a:off x="1946297" y="3514571"/>
            <a:ext cx="14750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Ground-truth RIR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2592568-3817-4171-A88E-35597DF7CE0D}"/>
              </a:ext>
            </a:extLst>
          </p:cNvPr>
          <p:cNvSpPr txBox="1"/>
          <p:nvPr/>
        </p:nvSpPr>
        <p:spPr>
          <a:xfrm>
            <a:off x="4393516" y="3485439"/>
            <a:ext cx="14462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TW" sz="2400" baseline="-25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</a:t>
            </a:r>
            <a:r>
              <a:rPr lang="en-US" altLang="zh-TW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0.6s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62A64DE-61D0-44FD-B417-797FD7402227}"/>
              </a:ext>
            </a:extLst>
          </p:cNvPr>
          <p:cNvSpPr txBox="1"/>
          <p:nvPr/>
        </p:nvSpPr>
        <p:spPr>
          <a:xfrm>
            <a:off x="7300603" y="3514571"/>
            <a:ext cx="4443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</a:t>
            </a:r>
            <a:endParaRPr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B5EE5BE9-33D3-4AC7-874D-E726862FB72D}"/>
              </a:ext>
            </a:extLst>
          </p:cNvPr>
          <p:cNvSpPr txBox="1"/>
          <p:nvPr/>
        </p:nvSpPr>
        <p:spPr>
          <a:xfrm>
            <a:off x="1277045" y="6876612"/>
            <a:ext cx="2813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 fontAlgn="ctr"/>
            <a:r>
              <a:rPr lang="en-US" altLang="zh-TW" sz="140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both short window with half </a:t>
            </a:r>
            <a:r>
              <a:rPr lang="en-US" altLang="zh-TW" sz="140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hopsize</a:t>
            </a:r>
            <a:endParaRPr lang="en-US" altLang="zh-TW" sz="1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D216F82-335F-4005-BD58-A9BBEDAD33EF}"/>
              </a:ext>
            </a:extLst>
          </p:cNvPr>
          <p:cNvSpPr txBox="1"/>
          <p:nvPr/>
        </p:nvSpPr>
        <p:spPr>
          <a:xfrm>
            <a:off x="6210263" y="6854455"/>
            <a:ext cx="27735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0" fontAlgn="ctr"/>
            <a:r>
              <a:rPr lang="en-US" altLang="zh-TW" sz="140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both long window with half </a:t>
            </a:r>
            <a:r>
              <a:rPr lang="en-US" altLang="zh-TW" sz="140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hopsize</a:t>
            </a:r>
            <a:endParaRPr lang="en-US" altLang="zh-TW" sz="14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03C16615-0A37-4FD9-9305-1051331E723E}"/>
              </a:ext>
            </a:extLst>
          </p:cNvPr>
          <p:cNvSpPr txBox="1"/>
          <p:nvPr/>
        </p:nvSpPr>
        <p:spPr>
          <a:xfrm>
            <a:off x="6885564" y="5209164"/>
            <a:ext cx="1718782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 = 0.4016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72968D6E-9236-4699-8DE2-260279B54FFE}"/>
              </a:ext>
            </a:extLst>
          </p:cNvPr>
          <p:cNvSpPr txBox="1"/>
          <p:nvPr/>
        </p:nvSpPr>
        <p:spPr>
          <a:xfrm>
            <a:off x="2089054" y="5259030"/>
            <a:ext cx="1718782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 = 0.6565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CF4B6455-1376-457B-B8B1-0DA2082FB2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417" y="785439"/>
            <a:ext cx="3600000" cy="2700000"/>
          </a:xfrm>
          <a:prstGeom prst="rect">
            <a:avLst/>
          </a:prstGeom>
        </p:spPr>
      </p:pic>
      <p:sp>
        <p:nvSpPr>
          <p:cNvPr id="25" name="文字方塊 24">
            <a:extLst>
              <a:ext uri="{FF2B5EF4-FFF2-40B4-BE49-F238E27FC236}">
                <a16:creationId xmlns:a16="http://schemas.microsoft.com/office/drawing/2014/main" id="{A64D7D40-369F-4175-96B2-9BA8FBC9AC54}"/>
              </a:ext>
            </a:extLst>
          </p:cNvPr>
          <p:cNvSpPr txBox="1"/>
          <p:nvPr/>
        </p:nvSpPr>
        <p:spPr>
          <a:xfrm>
            <a:off x="6885564" y="1851203"/>
            <a:ext cx="1718782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rms = 0.6048</a:t>
            </a:r>
            <a:endParaRPr lang="zh-TW" alt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267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63" y="83829"/>
            <a:ext cx="8942684" cy="1138481"/>
          </a:xfrm>
        </p:spPr>
        <p:txBody>
          <a:bodyPr/>
          <a:lstStyle/>
          <a:p>
            <a:r>
              <a:rPr lang="en-US" altLang="zh-TW" dirty="0"/>
              <a:t>Microphone received signal with different parameters and reverberation time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34539" y="6901248"/>
            <a:ext cx="1262705" cy="353560"/>
          </a:xfrm>
        </p:spPr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2023/5/17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44925" y="6886007"/>
            <a:ext cx="2920472" cy="353560"/>
          </a:xfrm>
        </p:spPr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987D31F3-7D05-408D-9734-FBD36D4DD2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9184620"/>
              </p:ext>
            </p:extLst>
          </p:nvPr>
        </p:nvGraphicFramePr>
        <p:xfrm>
          <a:off x="326571" y="2231353"/>
          <a:ext cx="9955763" cy="32768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18819">
                  <a:extLst>
                    <a:ext uri="{9D8B030D-6E8A-4147-A177-3AD203B41FA5}">
                      <a16:colId xmlns:a16="http://schemas.microsoft.com/office/drawing/2014/main" val="1391210069"/>
                    </a:ext>
                  </a:extLst>
                </a:gridCol>
                <a:gridCol w="2009236">
                  <a:extLst>
                    <a:ext uri="{9D8B030D-6E8A-4147-A177-3AD203B41FA5}">
                      <a16:colId xmlns:a16="http://schemas.microsoft.com/office/drawing/2014/main" val="2288894432"/>
                    </a:ext>
                  </a:extLst>
                </a:gridCol>
                <a:gridCol w="2009236">
                  <a:extLst>
                    <a:ext uri="{9D8B030D-6E8A-4147-A177-3AD203B41FA5}">
                      <a16:colId xmlns:a16="http://schemas.microsoft.com/office/drawing/2014/main" val="3639886417"/>
                    </a:ext>
                  </a:extLst>
                </a:gridCol>
                <a:gridCol w="2009236">
                  <a:extLst>
                    <a:ext uri="{9D8B030D-6E8A-4147-A177-3AD203B41FA5}">
                      <a16:colId xmlns:a16="http://schemas.microsoft.com/office/drawing/2014/main" val="3968637088"/>
                    </a:ext>
                  </a:extLst>
                </a:gridCol>
                <a:gridCol w="2009236">
                  <a:extLst>
                    <a:ext uri="{9D8B030D-6E8A-4147-A177-3AD203B41FA5}">
                      <a16:colId xmlns:a16="http://schemas.microsoft.com/office/drawing/2014/main" val="2161433378"/>
                    </a:ext>
                  </a:extLst>
                </a:gridCol>
              </a:tblGrid>
              <a:tr h="1080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Microphone received signal</a:t>
                      </a:r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both short window with half </a:t>
                      </a:r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both long window with half </a:t>
                      </a:r>
                      <a:r>
                        <a:rPr lang="en-US" sz="14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hopsize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8955956"/>
                  </a:ext>
                </a:extLst>
              </a:tr>
              <a:tr h="732279">
                <a:tc>
                  <a:txBody>
                    <a:bodyPr/>
                    <a:lstStyle/>
                    <a:p>
                      <a:pPr marL="0" marR="0" lvl="0" indent="0" algn="ctr" defTabSz="8440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altLang="zh-TW" sz="1400" b="0" baseline="-25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 </a:t>
                      </a: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 0.2s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6766304"/>
                  </a:ext>
                </a:extLst>
              </a:tr>
              <a:tr h="732279">
                <a:tc>
                  <a:txBody>
                    <a:bodyPr/>
                    <a:lstStyle/>
                    <a:p>
                      <a:pPr marL="0" marR="0" lvl="0" indent="0" algn="ctr" defTabSz="844083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altLang="zh-TW" sz="1400" b="0" baseline="-25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 </a:t>
                      </a: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 0.4s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7286305"/>
                  </a:ext>
                </a:extLst>
              </a:tr>
              <a:tr h="732279">
                <a:tc>
                  <a:txBody>
                    <a:bodyPr/>
                    <a:lstStyle/>
                    <a:p>
                      <a:pPr marL="0" marR="0" lvl="0" indent="0" algn="ctr" defTabSz="84408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altLang="zh-TW" sz="1400" b="0" baseline="-25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60 </a:t>
                      </a:r>
                      <a:r>
                        <a:rPr lang="en-US" altLang="zh-TW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= 0.6s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zh-TW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2044157"/>
                  </a:ext>
                </a:extLst>
              </a:tr>
            </a:tbl>
          </a:graphicData>
        </a:graphic>
      </p:graphicFrame>
      <p:pic>
        <p:nvPicPr>
          <p:cNvPr id="6" name="y">
            <a:hlinkClick r:id="" action="ppaction://media"/>
            <a:extLst>
              <a:ext uri="{FF2B5EF4-FFF2-40B4-BE49-F238E27FC236}">
                <a16:creationId xmlns:a16="http://schemas.microsoft.com/office/drawing/2014/main" id="{57DEECFA-E1B3-4571-9DD1-236351337D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2939661" y="3398020"/>
            <a:ext cx="609600" cy="609600"/>
          </a:xfrm>
          <a:prstGeom prst="rect">
            <a:avLst/>
          </a:prstGeom>
        </p:spPr>
      </p:pic>
      <p:pic>
        <p:nvPicPr>
          <p:cNvPr id="7" name="y_CTF">
            <a:hlinkClick r:id="" action="ppaction://media"/>
            <a:extLst>
              <a:ext uri="{FF2B5EF4-FFF2-40B4-BE49-F238E27FC236}">
                <a16:creationId xmlns:a16="http://schemas.microsoft.com/office/drawing/2014/main" id="{D0A280D5-1FB8-419E-918A-06A6922E15D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999652" y="3393484"/>
            <a:ext cx="609600" cy="609600"/>
          </a:xfrm>
          <a:prstGeom prst="rect">
            <a:avLst/>
          </a:prstGeom>
        </p:spPr>
      </p:pic>
      <p:pic>
        <p:nvPicPr>
          <p:cNvPr id="8" name="y_CTF">
            <a:hlinkClick r:id="" action="ppaction://media"/>
            <a:extLst>
              <a:ext uri="{FF2B5EF4-FFF2-40B4-BE49-F238E27FC236}">
                <a16:creationId xmlns:a16="http://schemas.microsoft.com/office/drawing/2014/main" id="{265CFD25-8336-482F-96A5-34A884423FE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7031393" y="3393484"/>
            <a:ext cx="609600" cy="609600"/>
          </a:xfrm>
          <a:prstGeom prst="rect">
            <a:avLst/>
          </a:prstGeom>
        </p:spPr>
      </p:pic>
      <p:pic>
        <p:nvPicPr>
          <p:cNvPr id="9" name="y_CTF">
            <a:hlinkClick r:id="" action="ppaction://media"/>
            <a:extLst>
              <a:ext uri="{FF2B5EF4-FFF2-40B4-BE49-F238E27FC236}">
                <a16:creationId xmlns:a16="http://schemas.microsoft.com/office/drawing/2014/main" id="{59E9CB9F-5AC1-4F40-ACD4-863B4EAB073D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9033350" y="3393484"/>
            <a:ext cx="609600" cy="609600"/>
          </a:xfrm>
          <a:prstGeom prst="rect">
            <a:avLst/>
          </a:prstGeom>
        </p:spPr>
      </p:pic>
      <p:pic>
        <p:nvPicPr>
          <p:cNvPr id="11" name="y">
            <a:hlinkClick r:id="" action="ppaction://media"/>
            <a:extLst>
              <a:ext uri="{FF2B5EF4-FFF2-40B4-BE49-F238E27FC236}">
                <a16:creationId xmlns:a16="http://schemas.microsoft.com/office/drawing/2014/main" id="{28E6DD25-3D21-495E-8468-622F60EFF3D3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2939661" y="4817943"/>
            <a:ext cx="609600" cy="609600"/>
          </a:xfrm>
          <a:prstGeom prst="rect">
            <a:avLst/>
          </a:prstGeom>
        </p:spPr>
      </p:pic>
      <p:pic>
        <p:nvPicPr>
          <p:cNvPr id="12" name="y_CTF">
            <a:hlinkClick r:id="" action="ppaction://media"/>
            <a:extLst>
              <a:ext uri="{FF2B5EF4-FFF2-40B4-BE49-F238E27FC236}">
                <a16:creationId xmlns:a16="http://schemas.microsoft.com/office/drawing/2014/main" id="{F55F009B-38E4-4ED9-97B7-F40435A83319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9005685" y="4817943"/>
            <a:ext cx="609600" cy="609600"/>
          </a:xfrm>
          <a:prstGeom prst="rect">
            <a:avLst/>
          </a:prstGeom>
        </p:spPr>
      </p:pic>
      <p:pic>
        <p:nvPicPr>
          <p:cNvPr id="13" name="y_CTF">
            <a:hlinkClick r:id="" action="ppaction://media"/>
            <a:extLst>
              <a:ext uri="{FF2B5EF4-FFF2-40B4-BE49-F238E27FC236}">
                <a16:creationId xmlns:a16="http://schemas.microsoft.com/office/drawing/2014/main" id="{6E6BDE4D-3AB3-48AE-8957-24F04589450F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7031393" y="4817943"/>
            <a:ext cx="609600" cy="609600"/>
          </a:xfrm>
          <a:prstGeom prst="rect">
            <a:avLst/>
          </a:prstGeom>
        </p:spPr>
      </p:pic>
      <p:pic>
        <p:nvPicPr>
          <p:cNvPr id="14" name="y_CTF">
            <a:hlinkClick r:id="" action="ppaction://media"/>
            <a:extLst>
              <a:ext uri="{FF2B5EF4-FFF2-40B4-BE49-F238E27FC236}">
                <a16:creationId xmlns:a16="http://schemas.microsoft.com/office/drawing/2014/main" id="{26037802-0BE9-4405-A061-7A286AC1ACD1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985527" y="4849078"/>
            <a:ext cx="609600" cy="609600"/>
          </a:xfrm>
          <a:prstGeom prst="rect">
            <a:avLst/>
          </a:prstGeom>
        </p:spPr>
      </p:pic>
      <p:pic>
        <p:nvPicPr>
          <p:cNvPr id="15" name="y">
            <a:hlinkClick r:id="" action="ppaction://media"/>
            <a:extLst>
              <a:ext uri="{FF2B5EF4-FFF2-40B4-BE49-F238E27FC236}">
                <a16:creationId xmlns:a16="http://schemas.microsoft.com/office/drawing/2014/main" id="{E537A11F-6441-4477-8806-EC7A4E8525CE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2939661" y="4086928"/>
            <a:ext cx="609600" cy="609600"/>
          </a:xfrm>
          <a:prstGeom prst="rect">
            <a:avLst/>
          </a:prstGeom>
        </p:spPr>
      </p:pic>
      <p:pic>
        <p:nvPicPr>
          <p:cNvPr id="16" name="y_CTF">
            <a:hlinkClick r:id="" action="ppaction://media"/>
            <a:extLst>
              <a:ext uri="{FF2B5EF4-FFF2-40B4-BE49-F238E27FC236}">
                <a16:creationId xmlns:a16="http://schemas.microsoft.com/office/drawing/2014/main" id="{CA5C3122-1BDD-4408-B67E-6AF26F4AE0C5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7031393" y="4082392"/>
            <a:ext cx="609600" cy="609600"/>
          </a:xfrm>
          <a:prstGeom prst="rect">
            <a:avLst/>
          </a:prstGeom>
        </p:spPr>
      </p:pic>
      <p:pic>
        <p:nvPicPr>
          <p:cNvPr id="17" name="y_CTF">
            <a:hlinkClick r:id="" action="ppaction://media"/>
            <a:extLst>
              <a:ext uri="{FF2B5EF4-FFF2-40B4-BE49-F238E27FC236}">
                <a16:creationId xmlns:a16="http://schemas.microsoft.com/office/drawing/2014/main" id="{E0115791-41C4-4355-81E0-8EBC4F0DC71C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4985527" y="4082392"/>
            <a:ext cx="609600" cy="609600"/>
          </a:xfrm>
          <a:prstGeom prst="rect">
            <a:avLst/>
          </a:prstGeom>
        </p:spPr>
      </p:pic>
      <p:pic>
        <p:nvPicPr>
          <p:cNvPr id="18" name="y_CTF">
            <a:hlinkClick r:id="" action="ppaction://media"/>
            <a:extLst>
              <a:ext uri="{FF2B5EF4-FFF2-40B4-BE49-F238E27FC236}">
                <a16:creationId xmlns:a16="http://schemas.microsoft.com/office/drawing/2014/main" id="{E2D0B2CC-75EA-471E-B6A5-77B820BEF7DD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26"/>
          <a:stretch>
            <a:fillRect/>
          </a:stretch>
        </p:blipFill>
        <p:spPr>
          <a:xfrm>
            <a:off x="9033350" y="40823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196650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E76E3B-457B-4750-B272-E6CCCA7A8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71" y="99611"/>
            <a:ext cx="7123429" cy="633276"/>
          </a:xfrm>
        </p:spPr>
        <p:txBody>
          <a:bodyPr/>
          <a:lstStyle/>
          <a:p>
            <a:r>
              <a:rPr lang="en-US" altLang="zh-TW" sz="2800" dirty="0"/>
              <a:t>Conclusions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7A1BAD-5F34-443B-B0FA-238896A3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2023/5/17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4C15E3-60CB-43E8-AFDE-D9C6D57CA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C4ABAC-E2A1-4803-A312-582DB417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9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內容版面配置區 5">
            <a:extLst>
              <a:ext uri="{FF2B5EF4-FFF2-40B4-BE49-F238E27FC236}">
                <a16:creationId xmlns:a16="http://schemas.microsoft.com/office/drawing/2014/main" id="{4F7B7EC2-0840-478F-8486-BE7687BE9885}"/>
              </a:ext>
            </a:extLst>
          </p:cNvPr>
          <p:cNvSpPr txBox="1">
            <a:spLocks/>
          </p:cNvSpPr>
          <p:nvPr/>
        </p:nvSpPr>
        <p:spPr>
          <a:xfrm>
            <a:off x="711200" y="1271577"/>
            <a:ext cx="9401473" cy="501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6531" indent="-316531" algn="l" defTabSz="844083" rtl="0" eaLnBrk="1" latinLnBrk="0" hangingPunct="1">
              <a:spcBef>
                <a:spcPts val="0"/>
              </a:spcBef>
              <a:spcAft>
                <a:spcPts val="1108"/>
              </a:spcAft>
              <a:buSzPct val="85000"/>
              <a:buFont typeface="Arial" panose="020B0604020202020204" pitchFamily="34" charset="0"/>
              <a:buChar char="•"/>
              <a:defRPr sz="22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1pPr>
            <a:lvl2pPr marL="685817" indent="-263776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SzPct val="85000"/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2pPr>
            <a:lvl3pPr marL="1055103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SzPct val="65000"/>
              <a:buFont typeface="Wingdings" pitchFamily="2" charset="2"/>
              <a:buChar char="u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3pPr>
            <a:lvl4pPr marL="1477145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Font typeface="Arial" pitchFamily="34" charset="0"/>
              <a:buChar char="–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4pPr>
            <a:lvl5pPr marL="1899186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Font typeface="Arial" pitchFamily="34" charset="0"/>
              <a:buChar char="»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5pPr>
            <a:lvl6pPr marL="2321227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69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5310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7351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2000" b="0" dirty="0">
              <a:cs typeface="Times New Roman" panose="02020603050405020304" pitchFamily="18" charset="0"/>
            </a:endParaRPr>
          </a:p>
          <a:p>
            <a:endParaRPr lang="en-US" altLang="zh-TW" sz="2000" b="0" dirty="0">
              <a:cs typeface="Times New Roman" panose="02020603050405020304" pitchFamily="18" charset="0"/>
            </a:endParaRPr>
          </a:p>
        </p:txBody>
      </p:sp>
      <p:sp>
        <p:nvSpPr>
          <p:cNvPr id="7" name="內容版面配置區 5">
            <a:extLst>
              <a:ext uri="{FF2B5EF4-FFF2-40B4-BE49-F238E27FC236}">
                <a16:creationId xmlns:a16="http://schemas.microsoft.com/office/drawing/2014/main" id="{F6131C51-376A-4426-8777-7DA5BB670B8C}"/>
              </a:ext>
            </a:extLst>
          </p:cNvPr>
          <p:cNvSpPr txBox="1">
            <a:spLocks/>
          </p:cNvSpPr>
          <p:nvPr/>
        </p:nvSpPr>
        <p:spPr>
          <a:xfrm>
            <a:off x="863600" y="1423977"/>
            <a:ext cx="9401473" cy="5018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6531" indent="-316531" algn="l" defTabSz="844083" rtl="0" eaLnBrk="1" latinLnBrk="0" hangingPunct="1">
              <a:spcBef>
                <a:spcPts val="0"/>
              </a:spcBef>
              <a:spcAft>
                <a:spcPts val="1108"/>
              </a:spcAft>
              <a:buSzPct val="85000"/>
              <a:buFont typeface="Arial" panose="020B0604020202020204" pitchFamily="34" charset="0"/>
              <a:buChar char="•"/>
              <a:defRPr sz="2200" b="1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1pPr>
            <a:lvl2pPr marL="685817" indent="-263776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SzPct val="85000"/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2pPr>
            <a:lvl3pPr marL="1055103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SzPct val="65000"/>
              <a:buFont typeface="Wingdings" pitchFamily="2" charset="2"/>
              <a:buChar char="u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3pPr>
            <a:lvl4pPr marL="1477145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Font typeface="Arial" pitchFamily="34" charset="0"/>
              <a:buChar char="–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4pPr>
            <a:lvl5pPr marL="1899186" indent="-211021" algn="l" defTabSz="844083" rtl="0" eaLnBrk="1" latinLnBrk="0" hangingPunct="1">
              <a:lnSpc>
                <a:spcPts val="2900"/>
              </a:lnSpc>
              <a:spcBef>
                <a:spcPts val="0"/>
              </a:spcBef>
              <a:spcAft>
                <a:spcPts val="1108"/>
              </a:spcAft>
              <a:buFont typeface="Arial" pitchFamily="34" charset="0"/>
              <a:buChar char="»"/>
              <a:defRPr sz="1800" kern="1200" baseline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rial" pitchFamily="34" charset="0"/>
              </a:defRPr>
            </a:lvl5pPr>
            <a:lvl6pPr marL="2321227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69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65310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87351" indent="-211021" algn="l" defTabSz="8440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000" b="0" dirty="0">
                <a:cs typeface="Times New Roman" panose="02020603050405020304" pitchFamily="18" charset="0"/>
              </a:rPr>
              <a:t>Although </a:t>
            </a:r>
            <a:r>
              <a:rPr lang="en-US" altLang="zh-TW" sz="2000" b="0" dirty="0">
                <a:solidFill>
                  <a:schemeClr val="tx2">
                    <a:lumMod val="60000"/>
                    <a:lumOff val="40000"/>
                  </a:schemeClr>
                </a:solidFill>
                <a:cs typeface="Times New Roman" panose="02020603050405020304" pitchFamily="18" charset="0"/>
              </a:rPr>
              <a:t>ATF and source both with long window </a:t>
            </a:r>
            <a:r>
              <a:rPr lang="en-US" altLang="zh-TW" sz="2000" b="0" dirty="0">
                <a:cs typeface="Times New Roman" panose="02020603050405020304" pitchFamily="18" charset="0"/>
              </a:rPr>
              <a:t>has lowest rms, it waveform differ from ground-truth RIR</a:t>
            </a:r>
          </a:p>
          <a:p>
            <a:pPr>
              <a:buClr>
                <a:schemeClr val="tx1"/>
              </a:buClr>
            </a:pPr>
            <a:r>
              <a:rPr lang="en-US" altLang="zh-TW" sz="2000" b="0" dirty="0">
                <a:solidFill>
                  <a:schemeClr val="tx2">
                    <a:lumMod val="60000"/>
                    <a:lumOff val="40000"/>
                  </a:schemeClr>
                </a:solidFill>
                <a:cs typeface="Times New Roman" panose="02020603050405020304" pitchFamily="18" charset="0"/>
              </a:rPr>
              <a:t>ATF with short window</a:t>
            </a:r>
            <a:r>
              <a:rPr lang="zh-TW" altLang="en-US" sz="2000" b="0" dirty="0">
                <a:solidFill>
                  <a:schemeClr val="tx2">
                    <a:lumMod val="60000"/>
                    <a:lumOff val="40000"/>
                  </a:schemeClr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 b="0" dirty="0">
                <a:solidFill>
                  <a:schemeClr val="tx2">
                    <a:lumMod val="60000"/>
                    <a:lumOff val="40000"/>
                  </a:schemeClr>
                </a:solidFill>
                <a:cs typeface="Times New Roman" panose="02020603050405020304" pitchFamily="18" charset="0"/>
              </a:rPr>
              <a:t>and</a:t>
            </a:r>
            <a:r>
              <a:rPr lang="zh-TW" altLang="en-US" sz="2000" b="0" dirty="0">
                <a:solidFill>
                  <a:schemeClr val="tx2">
                    <a:lumMod val="60000"/>
                    <a:lumOff val="40000"/>
                  </a:schemeClr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 b="0" dirty="0">
                <a:solidFill>
                  <a:schemeClr val="tx2">
                    <a:lumMod val="60000"/>
                    <a:lumOff val="40000"/>
                  </a:schemeClr>
                </a:solidFill>
                <a:cs typeface="Times New Roman" panose="02020603050405020304" pitchFamily="18" charset="0"/>
              </a:rPr>
              <a:t>source with long window (Ref) </a:t>
            </a:r>
            <a:r>
              <a:rPr lang="en-US" altLang="zh-TW" sz="2000" b="0" dirty="0">
                <a:cs typeface="Times New Roman" panose="02020603050405020304" pitchFamily="18" charset="0"/>
              </a:rPr>
              <a:t>will get acceptable waveform and low rms</a:t>
            </a:r>
          </a:p>
          <a:p>
            <a:pPr>
              <a:buClr>
                <a:schemeClr val="tx1"/>
              </a:buClr>
            </a:pPr>
            <a:r>
              <a:rPr lang="en-US" altLang="zh-TW" sz="2000" b="0" dirty="0">
                <a:solidFill>
                  <a:schemeClr val="tx2">
                    <a:lumMod val="60000"/>
                    <a:lumOff val="40000"/>
                  </a:schemeClr>
                </a:solidFill>
                <a:cs typeface="Times New Roman" panose="02020603050405020304" pitchFamily="18" charset="0"/>
              </a:rPr>
              <a:t>ATF with short window</a:t>
            </a:r>
            <a:r>
              <a:rPr lang="zh-TW" altLang="en-US" sz="2000" b="0" dirty="0">
                <a:solidFill>
                  <a:schemeClr val="tx2">
                    <a:lumMod val="60000"/>
                    <a:lumOff val="40000"/>
                  </a:schemeClr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 b="0" dirty="0">
                <a:solidFill>
                  <a:schemeClr val="tx2">
                    <a:lumMod val="60000"/>
                    <a:lumOff val="40000"/>
                  </a:schemeClr>
                </a:solidFill>
                <a:cs typeface="Times New Roman" panose="02020603050405020304" pitchFamily="18" charset="0"/>
              </a:rPr>
              <a:t>and</a:t>
            </a:r>
            <a:r>
              <a:rPr lang="zh-TW" altLang="en-US" sz="2000" b="0" dirty="0">
                <a:solidFill>
                  <a:schemeClr val="tx2">
                    <a:lumMod val="60000"/>
                    <a:lumOff val="40000"/>
                  </a:schemeClr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 b="0" dirty="0">
                <a:solidFill>
                  <a:schemeClr val="tx2">
                    <a:lumMod val="60000"/>
                    <a:lumOff val="40000"/>
                  </a:schemeClr>
                </a:solidFill>
                <a:cs typeface="Times New Roman" panose="02020603050405020304" pitchFamily="18" charset="0"/>
              </a:rPr>
              <a:t>source with long window (Ref) </a:t>
            </a:r>
            <a:r>
              <a:rPr lang="en-US" altLang="zh-TW" sz="2000" b="0" dirty="0">
                <a:cs typeface="Times New Roman" panose="02020603050405020304" pitchFamily="18" charset="0"/>
              </a:rPr>
              <a:t>can perfectly simulate CTF model</a:t>
            </a:r>
          </a:p>
        </p:txBody>
      </p:sp>
    </p:spTree>
    <p:extLst>
      <p:ext uri="{BB962C8B-B14F-4D97-AF65-F5344CB8AC3E}">
        <p14:creationId xmlns:p14="http://schemas.microsoft.com/office/powerpoint/2010/main" val="1505917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AE04A67-813B-48FA-AAC2-68BCCCBD2F5A}">
  <we:reference id="wa104381909" version="3.4.0.0" store="en-US" storeType="OMEX"/>
  <we:alternateReferences>
    <we:reference id="wa104381909" version="3.4.0.0" store="en-US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x&lt;/mi&gt;&lt;mi&gt;a&lt;/mi&gt;&lt;mi&gt;x&lt;/mi&gt;&lt;mi&gt;a&lt;/mi&gt;&lt;mi&gt;x&lt;/mi&gt;&lt;mi&gt;a&lt;/mi&gt;&lt;/mstyle&gt;&lt;/math&gt;\&quot;,\&quot;base64Image\&quot;:\&quot;iVBORw0KGgoAAAANSUhEUgAAASMAAAAtCAYAAADlXQ3pAAAACXBIWXMAAA7EAAAOxAGVKw4bAAAABGJhU0UAAAAs8vz+fQAABy1JREFUeNrtnX9En1scx49kZjIyM5NErpmZiVyZSUYyc81EZq5kxpVMJmOupD9mZJJcE5NJJpEkMxkzk8lcrnwlSUyS65qYKzNJfO/5uOex09fznM853+ec5/nj+37zsXz3POdzzus8zu8fQqRXlbQ2acPS5qXtSvsu7VDaO2kNKcOnsGelfVVhfpE2Ju2MyEZN0h5Lm5O2qaWN/l2TNiGtJea9S9J6pD2X9kraa2k76r0b4A7u4O5H1dI6FbRv0ooG25ZWU4aPc9KWDOGuSzsZKH2U8YPSPjNp040yr1YLY9HwbAO4gzu4p1OrtJeqtCs62KCjn2ZVI3DhPgyQKSMx6TtSteAdaXWqdiTVS3skbU89t6I+XGFgVAB3cAf38tWVUGoeWGbOjoOvq9L+tQx3xmMae1XTuNTHpMoQk+pVc72omu/Nhjg/A3dwB/fy1aP6jdQUe6D6jFFpSU3SJxYgWyz8XEwAFDJzzkt7HxP2rqoZXfr6RRX/fkOcO8Ad3ME9XXOumnlmjgE5zLx/VtUoLs3hvpTp6khoHn9U8XFVQb2/lxDfQ+2jBndwB/eAo/AmkO+YGYoPJc82qN9bVL+9NLzVlAN6/YZ4lhvuS4bBG3AHd3DPRluGiB0YSslRi6YoNWnH1cDa72XOWMT50205ZYY/zngAEtzBvRK5W+k5E7mmmHduaP//Osc40pqK2pRhDzPpvwLu4A7u2aiTidzdmH5z1IddT1n6p6khaDaj0UP4E4a074E7uIN7djrNZM5UyfNv1O+0kOxC4Lg9NMTrticf0wYfs+AO7uCerTYNEVzVnuvRfr8fOE43HT6YNDKtQu0Gd3AH92z1yhBBWtlJU6a01iFaX7EUOD4/SdtPiM8/HvrNurYNaa8Dd3AH92zVzTRd27Xm6n7gSNNsRiGj0rtafXxxfrbAHdzBPXtdFvz6i+jvB4HjMmKIxyfPvtoMvl6AO7iDez6y2Vi4GjgO3KK0Fs/+TEviO8Ed3ME9Hy1aZE5T4DiYmqshVoYuGPzVgju4g3s+GmIyZjKw/z7Gf3OAvnrSju4CuIM7uOenmwycWwF9nxL/zxok+f4QwGeHwd84uIM7uOenEyJ5pJ3st4C+Hwl+dsO3JnP6EMEd3CuZu5c+7HQgnzTdaDoxbyuQz6TDsY7Uhwru4A7uOcpUeq4F8nmfqSUeBfB51+BvBdzBHdzz1x0G1OkAPleEeTXsuQA+l0WGR26CO7iDu7t6Mx7Uu8D4ex8gjdzajl/AHdzBPV/Rgd37TMTHPPvkzlbpC5BOm31J4A7u4J6jVgS/CMx3//Ivxl99xjXTCriDO7jnq6GS0jKLkpQ7V+ZzgHRyB7KPgju4g3t++lnLEGq2cjuafV17y5249yrjvnPW6y3AHdwriTsrWgmqH1BOU4C0bPxQlH+di624e6x8H2a1yvg7UjzAHdzBPQfp15boe3HeGhLx1pPvhYxqJFK0W5kWmyUt/loDd3AH93x0W4sYHTR+MqFP7XKdi4sKTOb42kWsn6Jn2pz4AtzBHdyzFy2sim6UjDto/DoD7pqHOHxjfPj4AE5oHwEt7+8y+OsCd3AH9+yln2QXd6xlNdOPHvAQhwMmc3xoSvzY71OjaoNyz/+tAXdwB3e/0q9DmTE8Z1pCPu/QZBwW8TdgFgNnzoDWzI4upltL8PWFCYsGF/8W6a6qAXdwryTurC5rJfQWU/o9NYD77thkjLvziTv280yKdOp7jqKjIE4ZfM0ZwurU0twM7uAO7ulFpfVGTOmZJO7wKe79CaY22hVh9szc0prcEyW/u+6UvqGF1Qnu4A7ufqTfJNlr8bzpWhOyfsO70ZEFlAFJO5+5qc4/ykjjPXF802GVZc13MyasNq02GwJ3cAd3s2pVaXaReW7QsolWqo/CfV9Ls5ao65ZxijOafbA9ToE+pHFx/FaH0w4fQ2nzvVX8mB6dBndwr3DurPrE8RmADRF/VOaA9sy2cDujZVS4XaVCA3jR2b5PmbBtlqsvC35Un6Zd17V36Oris47N5KqSPvN3rbapBndwr2DurK4ZHG2qPiH1GWe13/fVgJ6L2hl4O9IuaYmKjtO0PVB81SKD6IOii/QatPfo7+6YmqyQkDFCmKdWp9Wg41RJbVMD7uBewdytNGWRKJt+IicqQb86+tl2mBloLyMdpoOpTKtYXcLaSMhkcAf3SuJupRlHZ7+mGAgcc/BDNUWjY/iTHjJmxMLPgWVYa4aMAXdwryTuVhqwdHSoRvrTqE7wS9mLqu98pYzwqY+6VGamUN/5qqWfPy377LXgDu7gbi9aQ/HJon/bKvzoLuOL+rLnU/oYEuYl+aWZck+47ecx3TNOU7pPLMIDd3CvJO5OJSzVGCtqNPxADdq9UxHxfRcSzSQsKh+Rr3nh94Ammtp8rNIQ+aG00dL0BZWBaVaF0taALS3cdTWD0gju4A7u7voPrpnWDAKWAnkAAACcdEVYdE1hdGhNTAA8bWF0aCB4bWxucz0iaHR0cDovL3d3dy53My5vcmcvMTk5OC9NYXRoL01hdGhNTCI+PG1zdHlsZSBtYXRoc2l6ZT0iMTZweCI+PG1pPng8L21pPjxtaT5hPC9taT48bWk+eDwvbWk+PG1pPmE8L21pPjxtaT54PC9taT48bWk+YTwvbWk+PC9tc3R5bGU+PC9tYXRoPipV1ZsAAAAASUVORK5CYII=\&quot;,\&quot;slideId\&quot;:568,\&quot;accessibleText\&quot;:\&quot;x a x a x a\&quot;,\&quot;imageHeight\&quot;:4.864864864864865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207577</TotalTime>
  <Words>510</Words>
  <Application>Microsoft Office PowerPoint</Application>
  <PresentationFormat>自訂</PresentationFormat>
  <Paragraphs>142</Paragraphs>
  <Slides>11</Slides>
  <Notes>1</Notes>
  <HiddenSlides>0</HiddenSlides>
  <MMClips>12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Arial</vt:lpstr>
      <vt:lpstr>Calibri</vt:lpstr>
      <vt:lpstr>Cambria Math</vt:lpstr>
      <vt:lpstr>Times New Roman</vt:lpstr>
      <vt:lpstr>Wingdings</vt:lpstr>
      <vt:lpstr>Office 佈景主題</vt:lpstr>
      <vt:lpstr>CTF model for long reverberation   Date：2022. 05. 17</vt:lpstr>
      <vt:lpstr>Outline</vt:lpstr>
      <vt:lpstr>Simulation settings</vt:lpstr>
      <vt:lpstr>Specify parameters</vt:lpstr>
      <vt:lpstr>ATF estimation (1)</vt:lpstr>
      <vt:lpstr>ATF estimation (2)</vt:lpstr>
      <vt:lpstr>ATF estimation (3)</vt:lpstr>
      <vt:lpstr>Microphone received signal with different parameters and reverberation time</vt:lpstr>
      <vt:lpstr>Conclusions</vt:lpstr>
      <vt:lpstr>Future work</vt:lpstr>
      <vt:lpstr>PowerPoint 簡報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安志 袁</cp:lastModifiedBy>
  <cp:revision>2535</cp:revision>
  <dcterms:created xsi:type="dcterms:W3CDTF">2012-11-25T05:37:01Z</dcterms:created>
  <dcterms:modified xsi:type="dcterms:W3CDTF">2023-05-17T08:00:10Z</dcterms:modified>
</cp:coreProperties>
</file>